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5" r:id="rId6"/>
    <p:sldId id="266" r:id="rId7"/>
    <p:sldId id="267" r:id="rId8"/>
    <p:sldId id="268" r:id="rId9"/>
    <p:sldId id="270" r:id="rId10"/>
    <p:sldId id="259" r:id="rId11"/>
    <p:sldId id="271" r:id="rId12"/>
    <p:sldId id="272" r:id="rId13"/>
    <p:sldId id="273" r:id="rId14"/>
    <p:sldId id="274" r:id="rId15"/>
    <p:sldId id="269" r:id="rId16"/>
    <p:sldId id="275" r:id="rId17"/>
    <p:sldId id="262" r:id="rId18"/>
    <p:sldId id="276" r:id="rId19"/>
    <p:sldId id="263" r:id="rId20"/>
    <p:sldId id="264" r:id="rId21"/>
  </p:sldIdLst>
  <p:sldSz cx="12192000" cy="6858000"/>
  <p:notesSz cx="6858000" cy="9144000"/>
  <p:embeddedFontLst>
    <p:embeddedFont>
      <p:font typeface="KoPubWorld돋움체 Bold" panose="020B0600000101010101" charset="-127"/>
      <p:bold r:id="rId22"/>
    </p:embeddedFont>
    <p:embeddedFont>
      <p:font typeface="KoPubWorld돋움체 Light" panose="020B0600000101010101" charset="-127"/>
      <p:regular r:id="rId23"/>
    </p:embeddedFont>
    <p:embeddedFont>
      <p:font typeface="210 옴니고딕 020" panose="02020603020101020101" pitchFamily="18" charset="-127"/>
      <p:regular r:id="rId24"/>
    </p:embeddedFont>
    <p:embeddedFont>
      <p:font typeface="210 옴니고딕 030" panose="02020603020101020101" pitchFamily="18" charset="-127"/>
      <p:regular r:id="rId25"/>
    </p:embeddedFont>
    <p:embeddedFont>
      <p:font typeface="210 옴니고딕 040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6E6E6"/>
    <a:srgbClr val="23A192"/>
    <a:srgbClr val="00CC99"/>
    <a:srgbClr val="0066FF"/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798463" y="2922628"/>
            <a:ext cx="69172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오산시 불법주정차 데이터를 활용한 </a:t>
            </a:r>
            <a:endParaRPr lang="en-US" altLang="ko-KR" sz="3200" dirty="0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3200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공영주차장 필요성 및 위치분석</a:t>
            </a:r>
            <a:endParaRPr lang="en-US" altLang="ko-KR" sz="3200" dirty="0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926077" y="2541180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926077" y="2522518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KoPubWorld돋움체 Light" panose="00000300000000000000" pitchFamily="2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KoPubWorld돋움체 Light" panose="00000300000000000000" pitchFamily="2" charset="-127"/>
              </a:rPr>
              <a:t>조 김민규</a:t>
            </a:r>
            <a:r>
              <a:rPr lang="en-US" altLang="ko-KR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KoPubWorld돋움체 Light" panose="00000300000000000000" pitchFamily="2" charset="-127"/>
              </a:rPr>
              <a:t> 하재연</a:t>
            </a: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476486" cy="830997"/>
            <a:chOff x="3819245" y="188165"/>
            <a:chExt cx="4111672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32781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분석 결과 해석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전체 불법 주정차 데이터 건수 및 공영주차장 위치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527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13EB47-A501-4CC3-A646-16F930D09546}"/>
              </a:ext>
            </a:extLst>
          </p:cNvPr>
          <p:cNvGrpSpPr/>
          <p:nvPr/>
        </p:nvGrpSpPr>
        <p:grpSpPr>
          <a:xfrm>
            <a:off x="557400" y="1195316"/>
            <a:ext cx="10820135" cy="5391674"/>
            <a:chOff x="557400" y="1195316"/>
            <a:chExt cx="10820135" cy="53916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E65F2F-41DD-44A3-A57B-1D454FEA1D57}"/>
                </a:ext>
              </a:extLst>
            </p:cNvPr>
            <p:cNvSpPr txBox="1"/>
            <p:nvPr/>
          </p:nvSpPr>
          <p:spPr>
            <a:xfrm>
              <a:off x="6699320" y="1195316"/>
              <a:ext cx="467821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오산시 북쪽의 경우 데이터가 몰려 있는 상황에 비해 공영주차장의 위치가 맞지 않고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필요 공간에 공영주차장이 존재하지 않음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오산시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중앙쪽의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 경우 불법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주정차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 건수가 많음에도 불구하고 공영주차장의 개수가 부족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오산시 남동쪽의 경우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공영주차장의 개수가 많음에도 불구하고 불법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주정차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 데이터가 존재함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E184721-7B47-4F48-87BC-EE618D373686}"/>
                </a:ext>
              </a:extLst>
            </p:cNvPr>
            <p:cNvGrpSpPr/>
            <p:nvPr/>
          </p:nvGrpSpPr>
          <p:grpSpPr>
            <a:xfrm>
              <a:off x="557400" y="1195316"/>
              <a:ext cx="5538600" cy="5391674"/>
              <a:chOff x="557400" y="1195316"/>
              <a:chExt cx="5538600" cy="5391674"/>
            </a:xfrm>
          </p:grpSpPr>
          <p:pic>
            <p:nvPicPr>
              <p:cNvPr id="7" name="그림 6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148A39BF-6847-4B4A-A6C6-0197C901E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36" t="10926" r="18882" b="13443"/>
              <a:stretch/>
            </p:blipFill>
            <p:spPr>
              <a:xfrm>
                <a:off x="557400" y="1195316"/>
                <a:ext cx="5538600" cy="4620100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8E3711-1EDB-4466-A08F-CF1621BDBC05}"/>
                  </a:ext>
                </a:extLst>
              </p:cNvPr>
              <p:cNvSpPr txBox="1"/>
              <p:nvPr/>
            </p:nvSpPr>
            <p:spPr>
              <a:xfrm>
                <a:off x="987592" y="6279213"/>
                <a:ext cx="46782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불법 </a:t>
                </a:r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주정차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 데이터 및 공영주차장 위치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3343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분석 결과 해석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전체 시간대별 데이터 건수 도표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527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C15C8D-E6DA-4EC1-BEA0-298CAB9B9551}"/>
              </a:ext>
            </a:extLst>
          </p:cNvPr>
          <p:cNvGrpSpPr/>
          <p:nvPr/>
        </p:nvGrpSpPr>
        <p:grpSpPr>
          <a:xfrm>
            <a:off x="557398" y="1195316"/>
            <a:ext cx="10820137" cy="5391674"/>
            <a:chOff x="557398" y="1195316"/>
            <a:chExt cx="10820137" cy="539167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B30EEC4-2092-484B-B2DB-DD1E5AE69433}"/>
                </a:ext>
              </a:extLst>
            </p:cNvPr>
            <p:cNvGrpSpPr/>
            <p:nvPr/>
          </p:nvGrpSpPr>
          <p:grpSpPr>
            <a:xfrm>
              <a:off x="557398" y="1195316"/>
              <a:ext cx="5257885" cy="5391674"/>
              <a:chOff x="557398" y="1195316"/>
              <a:chExt cx="5257885" cy="539167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76820E2-31C1-4AEE-944B-2936A420B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398" y="1195316"/>
                <a:ext cx="5257885" cy="4589522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2F0123-76AC-4722-838D-95A20AA20263}"/>
                  </a:ext>
                </a:extLst>
              </p:cNvPr>
              <p:cNvSpPr txBox="1"/>
              <p:nvPr/>
            </p:nvSpPr>
            <p:spPr>
              <a:xfrm>
                <a:off x="847232" y="6279213"/>
                <a:ext cx="46782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전체 시간대별 불법 </a:t>
                </a:r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주정차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 데이터 건수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9ED753-415C-4A78-8D8D-8AF34C95C642}"/>
                </a:ext>
              </a:extLst>
            </p:cNvPr>
            <p:cNvSpPr txBox="1"/>
            <p:nvPr/>
          </p:nvSpPr>
          <p:spPr>
            <a:xfrm>
              <a:off x="6699320" y="1195316"/>
              <a:ext cx="4678215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불법 </a:t>
              </a:r>
              <a:r>
                <a:rPr lang="ko-KR" altLang="en-US" sz="1400" dirty="0" err="1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주정차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 데이터가 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07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시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~11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시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 / 14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시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~20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시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 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시간대에 집중되어 있는 모습을 확인할 수 있다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12~13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시를 포함한 아침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/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저녁 시간대의 데이터가 현저히 낮은 이유는 단속 시간이 아니기 때문에 이에 따른 단속 건수가 적기 때문으로 추정</a:t>
              </a:r>
              <a:endPara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데이터가 밀집된 두 부분 중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더 많은 데이터가 위치한 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14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시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~20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시 시간대를 중점적으로 데이터 분석을 실행해보기로 하였다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64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476486" cy="830997"/>
            <a:chOff x="3819245" y="188165"/>
            <a:chExt cx="4111672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32781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분석 결과 해석</a:t>
              </a: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전체 데이터와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14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시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-20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시 데이터 분포 대조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527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C68932-6A6D-437D-A35B-6B6F69DD133B}"/>
              </a:ext>
            </a:extLst>
          </p:cNvPr>
          <p:cNvGrpSpPr/>
          <p:nvPr/>
        </p:nvGrpSpPr>
        <p:grpSpPr>
          <a:xfrm>
            <a:off x="557400" y="1367855"/>
            <a:ext cx="10801223" cy="4599259"/>
            <a:chOff x="557400" y="1367855"/>
            <a:chExt cx="10801223" cy="459925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E4CD395-B7ED-4DD2-8C6F-CE869A5AE7FA}"/>
                </a:ext>
              </a:extLst>
            </p:cNvPr>
            <p:cNvGrpSpPr/>
            <p:nvPr/>
          </p:nvGrpSpPr>
          <p:grpSpPr>
            <a:xfrm>
              <a:off x="1345080" y="1367855"/>
              <a:ext cx="4024768" cy="3818710"/>
              <a:chOff x="939364" y="1195316"/>
              <a:chExt cx="4720454" cy="4478777"/>
            </a:xfrm>
          </p:grpSpPr>
          <p:pic>
            <p:nvPicPr>
              <p:cNvPr id="14" name="그림 13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B9C908EA-B91E-4512-9784-9D996955D00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0" t="10030" r="17012" b="12115"/>
              <a:stretch/>
            </p:blipFill>
            <p:spPr>
              <a:xfrm>
                <a:off x="939364" y="1195316"/>
                <a:ext cx="4720454" cy="3941646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6FEA-9A5F-45DF-A19E-12B66173CCF0}"/>
                  </a:ext>
                </a:extLst>
              </p:cNvPr>
              <p:cNvSpPr txBox="1"/>
              <p:nvPr/>
            </p:nvSpPr>
            <p:spPr>
              <a:xfrm>
                <a:off x="939364" y="5313116"/>
                <a:ext cx="4720453" cy="36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전체 시간대 불법 </a:t>
                </a:r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주정차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 데이터 분포도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EAC2E88-5E57-4DCB-B731-E236921D72D4}"/>
                </a:ext>
              </a:extLst>
            </p:cNvPr>
            <p:cNvGrpSpPr/>
            <p:nvPr/>
          </p:nvGrpSpPr>
          <p:grpSpPr>
            <a:xfrm>
              <a:off x="6937898" y="1367855"/>
              <a:ext cx="4024768" cy="3818710"/>
              <a:chOff x="6532182" y="1195316"/>
              <a:chExt cx="4720454" cy="4478777"/>
            </a:xfrm>
          </p:grpSpPr>
          <p:pic>
            <p:nvPicPr>
              <p:cNvPr id="12" name="그림 11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B6570214-35EB-40FF-A483-9BB3A88AB71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36" t="9847" r="17405" b="12042"/>
              <a:stretch/>
            </p:blipFill>
            <p:spPr>
              <a:xfrm>
                <a:off x="6532182" y="1195316"/>
                <a:ext cx="4720454" cy="3941646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4DD11D-0869-4BF8-B46D-29422F85BCDD}"/>
                  </a:ext>
                </a:extLst>
              </p:cNvPr>
              <p:cNvSpPr txBox="1"/>
              <p:nvPr/>
            </p:nvSpPr>
            <p:spPr>
              <a:xfrm>
                <a:off x="6532182" y="5313116"/>
                <a:ext cx="4720452" cy="36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14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시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~20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시 시간대 불법 </a:t>
                </a:r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주정차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 데이터 분포도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2004FB-EC3F-4C3B-9262-A2FF182D9737}"/>
                </a:ext>
              </a:extLst>
            </p:cNvPr>
            <p:cNvSpPr txBox="1"/>
            <p:nvPr/>
          </p:nvSpPr>
          <p:spPr>
            <a:xfrm>
              <a:off x="557400" y="5443894"/>
              <a:ext cx="10801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전체 데이터의 분포도와 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14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시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~20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시 간의 분포도가 상당히 유사함을 볼 수 있다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해당 시간 데이터를 중점적으로 사용하였다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.</a:t>
              </a:r>
              <a:endPara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1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3343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분석 결과 해석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14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시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-20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시 각 시간별 데이터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분표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527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C7BB40-0FAD-47CE-AB84-2C9278ADE4D7}"/>
              </a:ext>
            </a:extLst>
          </p:cNvPr>
          <p:cNvGrpSpPr/>
          <p:nvPr/>
        </p:nvGrpSpPr>
        <p:grpSpPr>
          <a:xfrm>
            <a:off x="557400" y="1195316"/>
            <a:ext cx="11077200" cy="5328260"/>
            <a:chOff x="557400" y="1195316"/>
            <a:chExt cx="11077200" cy="53282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043207D-7C32-458B-8CF1-43B5247D7DE9}"/>
                </a:ext>
              </a:extLst>
            </p:cNvPr>
            <p:cNvGrpSpPr/>
            <p:nvPr/>
          </p:nvGrpSpPr>
          <p:grpSpPr>
            <a:xfrm>
              <a:off x="557400" y="1195316"/>
              <a:ext cx="2540938" cy="2558282"/>
              <a:chOff x="462987" y="1464834"/>
              <a:chExt cx="1932972" cy="1946166"/>
            </a:xfrm>
          </p:grpSpPr>
          <p:pic>
            <p:nvPicPr>
              <p:cNvPr id="74" name="그림 73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80F88246-C099-4735-9A81-E58280FD71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04" t="10550" r="18216" b="13271"/>
              <a:stretch/>
            </p:blipFill>
            <p:spPr>
              <a:xfrm>
                <a:off x="462987" y="1464834"/>
                <a:ext cx="1932972" cy="1946166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2D4FE26-955E-4AD4-84C0-3E932F3B0D3D}"/>
                  </a:ext>
                </a:extLst>
              </p:cNvPr>
              <p:cNvSpPr txBox="1"/>
              <p:nvPr/>
            </p:nvSpPr>
            <p:spPr>
              <a:xfrm>
                <a:off x="462987" y="3019897"/>
                <a:ext cx="515720" cy="381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14</a:t>
                </a:r>
                <a:endParaRPr lang="ko-KR" altLang="en-US" dirty="0"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2338F5F-D145-4235-A9DC-5EEA7EDA7F33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99932" y="1206485"/>
              <a:ext cx="2540938" cy="2558282"/>
              <a:chOff x="3507129" y="1464834"/>
              <a:chExt cx="1932972" cy="1968669"/>
            </a:xfrm>
          </p:grpSpPr>
          <p:pic>
            <p:nvPicPr>
              <p:cNvPr id="77" name="그림 76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88B75A38-FAD1-4E97-A605-2BCA963729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34" t="10550" r="18186" b="12566"/>
              <a:stretch/>
            </p:blipFill>
            <p:spPr>
              <a:xfrm>
                <a:off x="3507129" y="1464834"/>
                <a:ext cx="1932972" cy="1964166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A0EEB20-0E90-41AA-9B86-E9C5AF8583AE}"/>
                  </a:ext>
                </a:extLst>
              </p:cNvPr>
              <p:cNvSpPr txBox="1"/>
              <p:nvPr/>
            </p:nvSpPr>
            <p:spPr>
              <a:xfrm>
                <a:off x="3507129" y="3064171"/>
                <a:ext cx="5176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15</a:t>
                </a:r>
                <a:endParaRPr lang="ko-KR" altLang="en-US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AB1878F-B754-4AAB-ACA2-681DD8B793EE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42464" y="1206485"/>
              <a:ext cx="2540938" cy="2558282"/>
              <a:chOff x="6556358" y="1464834"/>
              <a:chExt cx="1941921" cy="1964166"/>
            </a:xfrm>
          </p:grpSpPr>
          <p:pic>
            <p:nvPicPr>
              <p:cNvPr id="80" name="그림 7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A5C8CB30-A272-4353-A5BE-359D59BD08F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43" t="10550" r="17676" b="13272"/>
              <a:stretch/>
            </p:blipFill>
            <p:spPr>
              <a:xfrm>
                <a:off x="6565307" y="1464834"/>
                <a:ext cx="1932972" cy="1946166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3EE069E-3ED6-48AE-A905-A5527B43D678}"/>
                  </a:ext>
                </a:extLst>
              </p:cNvPr>
              <p:cNvSpPr txBox="1"/>
              <p:nvPr/>
            </p:nvSpPr>
            <p:spPr>
              <a:xfrm>
                <a:off x="6556358" y="3059668"/>
                <a:ext cx="507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16</a:t>
                </a:r>
                <a:endParaRPr lang="ko-KR" altLang="en-US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A5CF42-3380-4FF3-AE0C-AD7376EA5AD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96705" y="1195316"/>
              <a:ext cx="2540938" cy="2558282"/>
              <a:chOff x="9595413" y="1446834"/>
              <a:chExt cx="1932972" cy="1964166"/>
            </a:xfrm>
          </p:grpSpPr>
          <p:pic>
            <p:nvPicPr>
              <p:cNvPr id="83" name="그림 82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76019CDA-620D-4CF2-A3AE-AAC2BC8C926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95" t="9846" r="18125" b="13272"/>
              <a:stretch/>
            </p:blipFill>
            <p:spPr>
              <a:xfrm>
                <a:off x="9595413" y="1446834"/>
                <a:ext cx="1932972" cy="1964166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9E7B6E3-BAA2-467E-93A8-A29CEA3340E5}"/>
                  </a:ext>
                </a:extLst>
              </p:cNvPr>
              <p:cNvSpPr txBox="1"/>
              <p:nvPr/>
            </p:nvSpPr>
            <p:spPr>
              <a:xfrm>
                <a:off x="9595413" y="3031600"/>
                <a:ext cx="48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17</a:t>
                </a:r>
                <a:endParaRPr lang="ko-KR" altLang="en-US" dirty="0"/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754F165-317B-489A-9434-09F84D8B552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57400" y="3952091"/>
              <a:ext cx="2540938" cy="2558282"/>
              <a:chOff x="1724629" y="4209311"/>
              <a:chExt cx="2037144" cy="1946166"/>
            </a:xfrm>
          </p:grpSpPr>
          <p:pic>
            <p:nvPicPr>
              <p:cNvPr id="86" name="그림 85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E9A74214-58BC-4E14-9303-356999007DB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1" t="10985" r="16513" b="12837"/>
              <a:stretch/>
            </p:blipFill>
            <p:spPr>
              <a:xfrm>
                <a:off x="1724629" y="4209311"/>
                <a:ext cx="2037144" cy="1946166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7D9B7D4-C2C1-42DD-A08C-2AB149515A6B}"/>
                  </a:ext>
                </a:extLst>
              </p:cNvPr>
              <p:cNvSpPr txBox="1"/>
              <p:nvPr/>
            </p:nvSpPr>
            <p:spPr>
              <a:xfrm>
                <a:off x="1727262" y="5782702"/>
                <a:ext cx="49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18</a:t>
                </a:r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3922938-FA15-43BC-B150-281D89FD0F49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99932" y="3952091"/>
              <a:ext cx="2540938" cy="2558282"/>
              <a:chOff x="4948400" y="4209311"/>
              <a:chExt cx="2089008" cy="1946166"/>
            </a:xfrm>
          </p:grpSpPr>
          <p:pic>
            <p:nvPicPr>
              <p:cNvPr id="89" name="그림 88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EBB3D64C-690F-4731-906D-DA72454F3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08" t="11280" r="17542" b="12542"/>
              <a:stretch/>
            </p:blipFill>
            <p:spPr>
              <a:xfrm>
                <a:off x="4958833" y="4209311"/>
                <a:ext cx="2078575" cy="1946166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010A47A-041F-43E2-83E5-BE6E1272C7AC}"/>
                  </a:ext>
                </a:extLst>
              </p:cNvPr>
              <p:cNvSpPr txBox="1"/>
              <p:nvPr/>
            </p:nvSpPr>
            <p:spPr>
              <a:xfrm>
                <a:off x="4948400" y="5782702"/>
                <a:ext cx="513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19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F9795F2-334E-4FEC-A24F-CCBA5BC51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37370" y="3965294"/>
              <a:ext cx="2540938" cy="2558282"/>
              <a:chOff x="8234468" y="4187868"/>
              <a:chExt cx="2124873" cy="1964166"/>
            </a:xfrm>
          </p:grpSpPr>
          <p:pic>
            <p:nvPicPr>
              <p:cNvPr id="92" name="그림 91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067E292F-AEB5-492C-A60F-440D97BA053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59" t="10641" r="16990" b="12476"/>
              <a:stretch/>
            </p:blipFill>
            <p:spPr>
              <a:xfrm>
                <a:off x="8280766" y="4187868"/>
                <a:ext cx="2078575" cy="1964166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B267BC9-DED8-488C-8B3D-FC2FEBB76424}"/>
                  </a:ext>
                </a:extLst>
              </p:cNvPr>
              <p:cNvSpPr txBox="1"/>
              <p:nvPr/>
            </p:nvSpPr>
            <p:spPr>
              <a:xfrm>
                <a:off x="8234468" y="5775903"/>
                <a:ext cx="488231" cy="376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20</a:t>
                </a:r>
                <a:endParaRPr lang="ko-KR" altLang="en-US" dirty="0"/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18E2F61-F595-44D7-A8E7-DF9E1DE5627A}"/>
                </a:ext>
              </a:extLst>
            </p:cNvPr>
            <p:cNvSpPr txBox="1"/>
            <p:nvPr/>
          </p:nvSpPr>
          <p:spPr>
            <a:xfrm>
              <a:off x="8796704" y="3962309"/>
              <a:ext cx="28378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14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시부터 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20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시까지의 각 시간별 데이터</a:t>
              </a:r>
              <a:endPara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endParaRPr lang="en-US" altLang="ko-KR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특이하게 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17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시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, 18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시 데이터의 경우 북쪽 데이터가 크게 나타나는 현상을 관측할 수 있다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40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3343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분석 결과 해석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요약 및 시간별 데이터 도표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527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84A64B-75DC-485A-BBA2-35E524A34120}"/>
              </a:ext>
            </a:extLst>
          </p:cNvPr>
          <p:cNvGrpSpPr/>
          <p:nvPr/>
        </p:nvGrpSpPr>
        <p:grpSpPr>
          <a:xfrm>
            <a:off x="557400" y="1195316"/>
            <a:ext cx="10801223" cy="5136177"/>
            <a:chOff x="557400" y="1195316"/>
            <a:chExt cx="10801223" cy="513617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D42700F-74C5-464D-8DD3-0D1CE7F4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749" y="1195316"/>
              <a:ext cx="4010168" cy="4010168"/>
            </a:xfrm>
            <a:prstGeom prst="rect">
              <a:avLst/>
            </a:prstGeom>
            <a:ln w="28575" cap="sq">
              <a:solidFill>
                <a:schemeClr val="tx1"/>
              </a:solidFill>
              <a:miter lim="800000"/>
            </a:ln>
            <a:effectLst/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056917D-C1B2-4E30-95EB-18A4B2D505F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083" y="1195316"/>
              <a:ext cx="4010168" cy="4010168"/>
            </a:xfrm>
            <a:prstGeom prst="rect">
              <a:avLst/>
            </a:prstGeom>
            <a:ln w="28575" cap="sq">
              <a:solidFill>
                <a:schemeClr val="tx1"/>
              </a:solidFill>
              <a:miter lim="800000"/>
            </a:ln>
            <a:effectLst/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AD972D-73A3-40CD-8872-AC4D953A7161}"/>
                </a:ext>
              </a:extLst>
            </p:cNvPr>
            <p:cNvSpPr txBox="1"/>
            <p:nvPr/>
          </p:nvSpPr>
          <p:spPr>
            <a:xfrm>
              <a:off x="1370749" y="5354907"/>
              <a:ext cx="4010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요일별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 전체 불법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주정차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 데이터 건수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3E507F-1406-4108-BCAC-28F60F0F59E5}"/>
                </a:ext>
              </a:extLst>
            </p:cNvPr>
            <p:cNvSpPr txBox="1"/>
            <p:nvPr/>
          </p:nvSpPr>
          <p:spPr>
            <a:xfrm>
              <a:off x="6811083" y="5352990"/>
              <a:ext cx="4010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요일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시간별 전체 불법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주정차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 데이터 건수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B54584-D356-4081-911C-A3C7D64AF3C1}"/>
                </a:ext>
              </a:extLst>
            </p:cNvPr>
            <p:cNvSpPr txBox="1"/>
            <p:nvPr/>
          </p:nvSpPr>
          <p:spPr>
            <a:xfrm>
              <a:off x="557400" y="5808273"/>
              <a:ext cx="10801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월요일의 데이터가 가장 많으며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기본적으로 주말보다 평일의 데이터 건수가 많다는 것을 알 수 있다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14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시의 데이터는 고루 분포되어 있으며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월요일 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17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시의 데이터와 화요일 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18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시의 데이터가 크다는 것을 알 수 있다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61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3343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분석 결과 해석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14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시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-20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시 데이터 상자 도표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527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C9AD9E-948D-4DA9-820E-9DCF447913C4}"/>
              </a:ext>
            </a:extLst>
          </p:cNvPr>
          <p:cNvGrpSpPr/>
          <p:nvPr/>
        </p:nvGrpSpPr>
        <p:grpSpPr>
          <a:xfrm>
            <a:off x="557400" y="1195316"/>
            <a:ext cx="10801223" cy="5351621"/>
            <a:chOff x="557400" y="1195316"/>
            <a:chExt cx="10801223" cy="53516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B54584-D356-4081-911C-A3C7D64AF3C1}"/>
                </a:ext>
              </a:extLst>
            </p:cNvPr>
            <p:cNvSpPr txBox="1"/>
            <p:nvPr/>
          </p:nvSpPr>
          <p:spPr>
            <a:xfrm>
              <a:off x="557400" y="5808273"/>
              <a:ext cx="108012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월요일 데이터가 가장 많음에도 불구하고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 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월요일의 발생 건수는 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25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건에서 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40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건 사이에 거의 일정하게 발생한다는 것을 알 수 있다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또한 특정 시간대에 </a:t>
              </a:r>
              <a:r>
                <a:rPr lang="ko-KR" altLang="en-US" sz="1400" dirty="0" err="1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이상값이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 발생됨을 볼 수 있는데 이 때의 시간이 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17, 18</a:t>
              </a:r>
              <a:r>
                <a:rPr lang="ko-KR" altLang="en-US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시로 앞서 봤던 지도와 연관시킨다면 북쪽 지역에서 발생하는 주정차 위반으로 볼 수 있다</a:t>
              </a:r>
              <a:r>
                <a:rPr lang="en-US" altLang="ko-KR" sz="1400" dirty="0">
                  <a:latin typeface="210 옴니고딕 020" panose="02020603020101020101" pitchFamily="18" charset="-127"/>
                  <a:ea typeface="210 옴니고딕 020" panose="02020603020101020101" pitchFamily="18" charset="-127"/>
                  <a:sym typeface="Wingdings" panose="05000000000000000000" pitchFamily="2" charset="2"/>
                </a:rPr>
                <a:t>.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1515FFE-723C-4E5C-8B69-7E8ED29E18A3}"/>
                </a:ext>
              </a:extLst>
            </p:cNvPr>
            <p:cNvGrpSpPr/>
            <p:nvPr/>
          </p:nvGrpSpPr>
          <p:grpSpPr>
            <a:xfrm>
              <a:off x="6769571" y="1195316"/>
              <a:ext cx="4093192" cy="4293697"/>
              <a:chOff x="6769571" y="1380470"/>
              <a:chExt cx="4093192" cy="42936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3E507F-1406-4108-BCAC-28F60F0F59E5}"/>
                  </a:ext>
                </a:extLst>
              </p:cNvPr>
              <p:cNvSpPr txBox="1"/>
              <p:nvPr/>
            </p:nvSpPr>
            <p:spPr>
              <a:xfrm>
                <a:off x="6769571" y="5366390"/>
                <a:ext cx="4093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요일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/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시간별 전체 불법 주정차 데이터 건수 분포도</a:t>
                </a: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35CD41E-E369-4005-83ED-75844D81BF5C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1084" y="1380470"/>
                <a:ext cx="4010167" cy="3780283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579F1BA-75ED-46B8-8D43-FBC3D0DEE488}"/>
                </a:ext>
              </a:extLst>
            </p:cNvPr>
            <p:cNvGrpSpPr/>
            <p:nvPr/>
          </p:nvGrpSpPr>
          <p:grpSpPr>
            <a:xfrm>
              <a:off x="1370748" y="1195316"/>
              <a:ext cx="4010169" cy="4282214"/>
              <a:chOff x="1370748" y="1380470"/>
              <a:chExt cx="4010169" cy="428221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AD972D-73A3-40CD-8872-AC4D953A7161}"/>
                  </a:ext>
                </a:extLst>
              </p:cNvPr>
              <p:cNvSpPr txBox="1"/>
              <p:nvPr/>
            </p:nvSpPr>
            <p:spPr>
              <a:xfrm>
                <a:off x="1370749" y="5354907"/>
                <a:ext cx="40101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요일별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 전체 불법 </a:t>
                </a:r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주정차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20" panose="02020603020101020101" pitchFamily="18" charset="-127"/>
                    <a:ea typeface="210 옴니고딕 020" panose="02020603020101020101" pitchFamily="18" charset="-127"/>
                    <a:cs typeface="KoPubWorld돋움체 Light" panose="00000300000000000000" pitchFamily="2" charset="-127"/>
                  </a:rPr>
                  <a:t> 데이터 건수 분포도</a:t>
                </a: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9E0D9B8-28EB-40F2-A890-D00BE231A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0748" y="1380470"/>
                <a:ext cx="4010167" cy="3780283"/>
              </a:xfrm>
              <a:prstGeom prst="rect">
                <a:avLst/>
              </a:prstGeom>
              <a:ln w="28575" cap="sq">
                <a:solidFill>
                  <a:schemeClr val="tx1"/>
                </a:solidFill>
                <a:miter lim="8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22898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557400" y="1638005"/>
            <a:ext cx="106841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초기 가설</a:t>
            </a:r>
            <a:r>
              <a: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: </a:t>
            </a:r>
            <a:r>
              <a:rPr lang="ko-KR" altLang="en-US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불법 주정차 데이터 발생 원인은 공영주차장의 부족</a:t>
            </a:r>
            <a:endParaRPr lang="en-US" altLang="ko-KR" sz="20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분석 결과</a:t>
            </a:r>
            <a:r>
              <a: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: </a:t>
            </a:r>
            <a:r>
              <a:rPr lang="ko-KR" altLang="en-US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공영주차장이 존재함에도 불구하고 불법 주정차 데이터가 다수 발생하는 것을 볼 수 있음</a:t>
            </a:r>
            <a:endParaRPr lang="en-US" altLang="ko-KR" sz="20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결론</a:t>
            </a:r>
            <a:r>
              <a: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: </a:t>
            </a:r>
            <a:r>
              <a:rPr lang="ko-KR" altLang="en-US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단순 주차공간 부족의 문제가 아니라 접근성의 문제일 것으로 생각됨 </a:t>
            </a:r>
            <a:r>
              <a: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210 옴니고딕 020" panose="02020603020101020101" pitchFamily="18" charset="-127"/>
                <a:ea typeface="210 옴니고딕 020" panose="02020603020101020101" pitchFamily="18" charset="-127"/>
                <a:sym typeface="Wingdings" panose="05000000000000000000" pitchFamily="2" charset="2"/>
              </a:rPr>
              <a:t>공영주차장의 접근성을 높이기 위한 방안이 필요</a:t>
            </a:r>
            <a:endParaRPr lang="ko-KR" altLang="en-US" sz="20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D5CEB0-D6DD-4665-9588-4A18DAD3F405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23E872-7A4F-4344-A999-FC785A12C8BE}"/>
              </a:ext>
            </a:extLst>
          </p:cNvPr>
          <p:cNvGrpSpPr/>
          <p:nvPr/>
        </p:nvGrpSpPr>
        <p:grpSpPr>
          <a:xfrm>
            <a:off x="4105427" y="188165"/>
            <a:ext cx="4334380" cy="830997"/>
            <a:chOff x="3819245" y="188165"/>
            <a:chExt cx="3981147" cy="830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A791CC-A63B-47E0-8109-B0E3294A6118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분석 결과 해석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결론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270DE0-14A8-4C5C-B534-963DB855F679}"/>
                </a:ext>
              </a:extLst>
            </p:cNvPr>
            <p:cNvSpPr txBox="1"/>
            <p:nvPr/>
          </p:nvSpPr>
          <p:spPr>
            <a:xfrm>
              <a:off x="3819245" y="188165"/>
              <a:ext cx="8527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712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557400" y="1638005"/>
            <a:ext cx="106841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불법주정차가 잦은 곳에 존재하는 공영주차장의 접근성 재고 및 이용률 증가를 위한 방안 마련</a:t>
            </a:r>
            <a:endParaRPr lang="en-US" altLang="ko-KR" sz="20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공영주차장이 부족한 곳에 공영주차장의 증설 또는 확장을 재고</a:t>
            </a:r>
            <a:endParaRPr lang="en-US" altLang="ko-KR" sz="20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증설 또는 확장이 어렵다면 특정 시간대 또는 요일에 근처 민간주차장을 이용을 지원하는 방안을 고려</a:t>
            </a:r>
            <a:endParaRPr lang="en-US" altLang="ko-KR" sz="20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D5CEB0-D6DD-4665-9588-4A18DAD3F405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6D396B-C1E2-4DDF-ACD4-0037D07E9E0B}"/>
              </a:ext>
            </a:extLst>
          </p:cNvPr>
          <p:cNvSpPr txBox="1"/>
          <p:nvPr/>
        </p:nvSpPr>
        <p:spPr>
          <a:xfrm>
            <a:off x="4105427" y="188165"/>
            <a:ext cx="928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rPr>
              <a:t>04</a:t>
            </a:r>
            <a:endParaRPr lang="ko-KR" altLang="en-US" sz="4800" b="1" dirty="0">
              <a:solidFill>
                <a:srgbClr val="64DECF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40D65-8AD3-40C7-A779-DCC28D27B167}"/>
              </a:ext>
            </a:extLst>
          </p:cNvPr>
          <p:cNvSpPr/>
          <p:nvPr/>
        </p:nvSpPr>
        <p:spPr>
          <a:xfrm>
            <a:off x="4958833" y="271010"/>
            <a:ext cx="34809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rPr>
              <a:t>활용방안 및 기대 효과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rPr>
              <a:t>시각화 활용방안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557400" y="1638005"/>
            <a:ext cx="10684197" cy="160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2000" kern="100" dirty="0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공공 데이터 포털 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–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경기도 오산시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_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지방세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 ARS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납부시스템 </a:t>
            </a:r>
            <a:r>
              <a:rPr lang="ko-KR" altLang="ko-KR" sz="2000" kern="100" dirty="0" err="1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주정차과태료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 정보</a:t>
            </a:r>
            <a:endParaRPr lang="en-US" altLang="ko-KR" sz="2000" kern="100" dirty="0"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2000" kern="100" dirty="0">
              <a:solidFill>
                <a:srgbClr val="000000"/>
              </a:solidFill>
              <a:effectLst/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2000" dirty="0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오산시시설관리공단 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2000" dirty="0">
                <a:solidFill>
                  <a:srgbClr val="000000"/>
                </a:solidFill>
                <a:effectLst/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주차장현황</a:t>
            </a:r>
            <a:endParaRPr lang="ko-KR" altLang="en-US" sz="32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D5CEB0-D6DD-4665-9588-4A18DAD3F405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6D396B-C1E2-4DDF-ACD4-0037D07E9E0B}"/>
              </a:ext>
            </a:extLst>
          </p:cNvPr>
          <p:cNvSpPr txBox="1"/>
          <p:nvPr/>
        </p:nvSpPr>
        <p:spPr>
          <a:xfrm>
            <a:off x="4105427" y="188165"/>
            <a:ext cx="928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rPr>
              <a:t>05</a:t>
            </a:r>
            <a:endParaRPr lang="ko-KR" altLang="en-US" sz="4800" b="1" dirty="0">
              <a:solidFill>
                <a:srgbClr val="64DECF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40D65-8AD3-40C7-A779-DCC28D27B167}"/>
              </a:ext>
            </a:extLst>
          </p:cNvPr>
          <p:cNvSpPr/>
          <p:nvPr/>
        </p:nvSpPr>
        <p:spPr>
          <a:xfrm>
            <a:off x="4958833" y="271010"/>
            <a:ext cx="34809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rPr>
              <a:t>활용 데이터 및 참고 문헌 출처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rPr>
              <a:t>활용 데이터 출처</a:t>
            </a:r>
          </a:p>
        </p:txBody>
      </p:sp>
    </p:spTree>
    <p:extLst>
      <p:ext uri="{BB962C8B-B14F-4D97-AF65-F5344CB8AC3E}">
        <p14:creationId xmlns:p14="http://schemas.microsoft.com/office/powerpoint/2010/main" val="767614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>
            <a:grpSpLocks/>
          </p:cNvGrpSpPr>
          <p:nvPr/>
        </p:nvGrpSpPr>
        <p:grpSpPr>
          <a:xfrm>
            <a:off x="1497495" y="2106683"/>
            <a:ext cx="7419201" cy="830997"/>
            <a:chOff x="3403338" y="2598003"/>
            <a:chExt cx="4284667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1978115" cy="830997"/>
              <a:chOff x="3403338" y="2598003"/>
              <a:chExt cx="1978115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3991329" y="2667984"/>
                <a:ext cx="13901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KoPubWorld돋움체 Bold" panose="00000800000000000000" pitchFamily="2" charset="-127"/>
                  </a:rPr>
                  <a:t>주제선정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5706939" y="2598003"/>
              <a:ext cx="1981066" cy="830997"/>
              <a:chOff x="5706939" y="2598003"/>
              <a:chExt cx="1981066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5706939" y="2598003"/>
                <a:ext cx="9605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6297881" y="2667983"/>
                <a:ext cx="13901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KoPubWorld돋움체 Bold" panose="00000800000000000000" pitchFamily="2" charset="-127"/>
                  </a:rPr>
                  <a:t>분석과정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>
            <a:grpSpLocks/>
          </p:cNvGrpSpPr>
          <p:nvPr/>
        </p:nvGrpSpPr>
        <p:grpSpPr>
          <a:xfrm>
            <a:off x="1497495" y="3390368"/>
            <a:ext cx="9037940" cy="830997"/>
            <a:chOff x="3403338" y="2598003"/>
            <a:chExt cx="6912277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3653191" cy="830997"/>
              <a:chOff x="3403338" y="2598003"/>
              <a:chExt cx="3653191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9605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KoPubWorld돋움체 Bold" panose="00000800000000000000" pitchFamily="2" charset="-127"/>
                  </a:rPr>
                  <a:t>결과 해석 및 시사점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3861581" cy="830997"/>
              <a:chOff x="6454034" y="2598003"/>
              <a:chExt cx="3861581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9605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30828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KoPubWorld돋움체 Bold" panose="00000800000000000000" pitchFamily="2" charset="-127"/>
                  </a:rPr>
                  <a:t>활용방안 및 기대효과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8EFEC-CE27-4DB2-8AA7-CF6E363FF399}"/>
              </a:ext>
            </a:extLst>
          </p:cNvPr>
          <p:cNvGrpSpPr>
            <a:grpSpLocks/>
          </p:cNvGrpSpPr>
          <p:nvPr/>
        </p:nvGrpSpPr>
        <p:grpSpPr>
          <a:xfrm>
            <a:off x="1497496" y="4674052"/>
            <a:ext cx="3405340" cy="830997"/>
            <a:chOff x="2924475" y="2623821"/>
            <a:chExt cx="1094839" cy="8309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AC1E40-CDD3-44B0-9AB8-B65C9AD4FF38}"/>
                </a:ext>
              </a:extLst>
            </p:cNvPr>
            <p:cNvSpPr txBox="1"/>
            <p:nvPr/>
          </p:nvSpPr>
          <p:spPr>
            <a:xfrm>
              <a:off x="2924475" y="2623821"/>
              <a:ext cx="9605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63BDB-2363-46D1-82BD-3155F1F3FF41}"/>
                </a:ext>
              </a:extLst>
            </p:cNvPr>
            <p:cNvSpPr txBox="1"/>
            <p:nvPr/>
          </p:nvSpPr>
          <p:spPr>
            <a:xfrm>
              <a:off x="3251816" y="2693803"/>
              <a:ext cx="767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KoPubWorld돋움체 Bold" panose="00000800000000000000" pitchFamily="2" charset="-127"/>
                </a:rPr>
                <a:t>활용데이터 출처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6612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210 옴니고딕 040" panose="02020603020101020101" pitchFamily="18" charset="-127"/>
              <a:ea typeface="210 옴니고딕 040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주제 선정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배경 및 필요성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418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3EC0DB-7FDC-4E60-967C-1797FD13841D}"/>
              </a:ext>
            </a:extLst>
          </p:cNvPr>
          <p:cNvSpPr/>
          <p:nvPr/>
        </p:nvSpPr>
        <p:spPr>
          <a:xfrm>
            <a:off x="3569487" y="2178411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불법주정차 데이터를 통해 공영주차장 증설 위치 확인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7E408B7-D42E-4A55-AAEF-4545DC5C9228}"/>
              </a:ext>
            </a:extLst>
          </p:cNvPr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B6DE78-CF18-43A0-9BBC-F81D71553D1A}"/>
              </a:ext>
            </a:extLst>
          </p:cNvPr>
          <p:cNvSpPr/>
          <p:nvPr/>
        </p:nvSpPr>
        <p:spPr>
          <a:xfrm>
            <a:off x="3569487" y="3716913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주차난을 해소하기 위한 목적으로 선정된 주제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0E895DA-566F-4CF6-8C46-098A327C019F}"/>
              </a:ext>
            </a:extLst>
          </p:cNvPr>
          <p:cNvSpPr/>
          <p:nvPr/>
        </p:nvSpPr>
        <p:spPr>
          <a:xfrm>
            <a:off x="3020287" y="3671672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DA369E-6C70-4C48-B83F-8F48B99F7EA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230" y="3880614"/>
            <a:ext cx="680513" cy="680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FA67A8-7CD1-4B22-9DA9-E14AFF3C926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229" y="2315276"/>
            <a:ext cx="680513" cy="6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9284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322271"/>
            <a:ext cx="6826467" cy="3736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E83CA-E496-40CF-8C86-01DC9D4137F2}"/>
              </a:ext>
            </a:extLst>
          </p:cNvPr>
          <p:cNvSpPr/>
          <p:nvPr/>
        </p:nvSpPr>
        <p:spPr>
          <a:xfrm>
            <a:off x="4889284" y="271010"/>
            <a:ext cx="31972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rPr>
              <a:t>분석 과정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rPr>
              <a:t>분석 데이터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7CA1CB-B0EB-488C-BAE1-0BFE6F8A52BC}"/>
              </a:ext>
            </a:extLst>
          </p:cNvPr>
          <p:cNvGrpSpPr/>
          <p:nvPr/>
        </p:nvGrpSpPr>
        <p:grpSpPr>
          <a:xfrm>
            <a:off x="557400" y="1307590"/>
            <a:ext cx="10796399" cy="4004810"/>
            <a:chOff x="557400" y="1307590"/>
            <a:chExt cx="10796399" cy="4004810"/>
          </a:xfrm>
        </p:grpSpPr>
        <p:sp>
          <p:nvSpPr>
            <p:cNvPr id="65" name="내용 개체 틀 2">
              <a:extLst>
                <a:ext uri="{FF2B5EF4-FFF2-40B4-BE49-F238E27FC236}">
                  <a16:creationId xmlns:a16="http://schemas.microsoft.com/office/drawing/2014/main" id="{5E941768-8972-41EF-B67C-383659D9596C}"/>
                </a:ext>
              </a:extLst>
            </p:cNvPr>
            <p:cNvSpPr txBox="1">
              <a:spLocks/>
            </p:cNvSpPr>
            <p:nvPr/>
          </p:nvSpPr>
          <p:spPr>
            <a:xfrm>
              <a:off x="7871790" y="1307590"/>
              <a:ext cx="3482009" cy="39688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1900" kern="100" dirty="0">
                  <a:solidFill>
                    <a:srgbClr val="000000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경기도 오산시</a:t>
              </a:r>
              <a:r>
                <a:rPr lang="en-US" altLang="ko-KR" sz="1900" kern="100" dirty="0">
                  <a:solidFill>
                    <a:srgbClr val="000000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_</a:t>
              </a:r>
              <a:r>
                <a:rPr lang="ko-KR" altLang="ko-KR" sz="1900" kern="100" dirty="0">
                  <a:solidFill>
                    <a:srgbClr val="000000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지방세</a:t>
              </a:r>
              <a:r>
                <a:rPr lang="en-US" altLang="ko-KR" sz="1900" kern="100" dirty="0">
                  <a:solidFill>
                    <a:srgbClr val="000000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 ARS</a:t>
              </a:r>
              <a:r>
                <a:rPr lang="ko-KR" altLang="ko-KR" sz="1900" kern="100" dirty="0">
                  <a:solidFill>
                    <a:srgbClr val="000000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납부시스템 주정차</a:t>
              </a:r>
              <a:r>
                <a:rPr lang="en-US" altLang="ko-KR" sz="1900" kern="100" dirty="0">
                  <a:solidFill>
                    <a:srgbClr val="000000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  </a:t>
              </a:r>
              <a:r>
                <a:rPr lang="ko-KR" altLang="ko-KR" sz="1900" kern="100" dirty="0">
                  <a:solidFill>
                    <a:srgbClr val="000000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과태료 정보</a:t>
              </a:r>
              <a:endParaRPr lang="en-US" altLang="ko-KR" sz="1900" kern="100" dirty="0">
                <a:solidFill>
                  <a:srgbClr val="0000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800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컬럼명</a:t>
              </a:r>
              <a:endParaRPr lang="en-US" altLang="ko-KR" sz="1800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  <a:p>
              <a:pPr lvl="1" algn="just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400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등록일자</a:t>
              </a:r>
              <a:endParaRPr lang="en-US" altLang="ko-KR" sz="1400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  <a:p>
              <a:pPr lvl="1" algn="just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400" b="1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적발일자 </a:t>
              </a:r>
              <a:r>
                <a:rPr lang="en-US" altLang="ko-KR" sz="1400" b="1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1400" b="1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적발된 일자</a:t>
              </a:r>
              <a:endParaRPr lang="en-US" altLang="ko-KR" sz="1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  <a:p>
              <a:pPr lvl="1" algn="just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400" b="1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위반시간 </a:t>
              </a:r>
              <a:r>
                <a:rPr lang="en-US" altLang="ko-KR" sz="1400" b="1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1400" b="1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적발된 시간</a:t>
              </a:r>
              <a:endParaRPr lang="en-US" altLang="ko-KR" sz="1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  <a:p>
              <a:pPr lvl="1" algn="just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400" b="1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위반장소 </a:t>
              </a:r>
              <a:r>
                <a:rPr lang="en-US" altLang="ko-KR" sz="1400" b="1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1400" b="1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위반 장소</a:t>
              </a:r>
              <a:endParaRPr lang="en-US" altLang="ko-KR" sz="1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  <a:p>
              <a:pPr lvl="1" algn="just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400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고지일자</a:t>
              </a:r>
              <a:endParaRPr lang="en-US" altLang="ko-KR" sz="1400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  <a:p>
              <a:pPr lvl="1" algn="just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400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고지금액</a:t>
              </a:r>
              <a:endParaRPr lang="en-US" altLang="ko-KR" sz="1400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  <a:p>
              <a:pPr lvl="1" algn="just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1400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증가산금</a:t>
              </a:r>
              <a:endParaRPr lang="en-US" altLang="ko-KR" sz="1400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  <a:p>
              <a:pPr lvl="1"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400" kern="100" dirty="0"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…</a:t>
              </a:r>
            </a:p>
            <a:p>
              <a:pPr lvl="1" algn="just">
                <a:lnSpc>
                  <a:spcPct val="107000"/>
                </a:lnSpc>
                <a:spcAft>
                  <a:spcPts val="800"/>
                </a:spcAft>
              </a:pPr>
              <a:endParaRPr lang="ko-KR" altLang="ko-KR" sz="1400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DBABEAF-9A07-439B-B6C9-AEE3E5E8B668}"/>
                </a:ext>
              </a:extLst>
            </p:cNvPr>
            <p:cNvGrpSpPr/>
            <p:nvPr/>
          </p:nvGrpSpPr>
          <p:grpSpPr>
            <a:xfrm>
              <a:off x="557400" y="1695871"/>
              <a:ext cx="6826467" cy="3616529"/>
              <a:chOff x="557400" y="1695871"/>
              <a:chExt cx="6826467" cy="3616529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EB32D30-3A11-4F8E-881C-C956EE183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1952" b="4044"/>
              <a:stretch>
                <a:fillRect/>
              </a:stretch>
            </p:blipFill>
            <p:spPr>
              <a:xfrm>
                <a:off x="557400" y="1695871"/>
                <a:ext cx="6826467" cy="3616529"/>
              </a:xfrm>
              <a:custGeom>
                <a:avLst/>
                <a:gdLst>
                  <a:gd name="connsiteX0" fmla="*/ 0 w 6826467"/>
                  <a:gd name="connsiteY0" fmla="*/ 0 h 3616529"/>
                  <a:gd name="connsiteX1" fmla="*/ 6805542 w 6826467"/>
                  <a:gd name="connsiteY1" fmla="*/ 0 h 3616529"/>
                  <a:gd name="connsiteX2" fmla="*/ 6823204 w 6826467"/>
                  <a:gd name="connsiteY2" fmla="*/ 18474 h 3616529"/>
                  <a:gd name="connsiteX3" fmla="*/ 6804350 w 6826467"/>
                  <a:gd name="connsiteY3" fmla="*/ 156514 h 3616529"/>
                  <a:gd name="connsiteX4" fmla="*/ 6804350 w 6826467"/>
                  <a:gd name="connsiteY4" fmla="*/ 314273 h 3616529"/>
                  <a:gd name="connsiteX5" fmla="*/ 6804350 w 6826467"/>
                  <a:gd name="connsiteY5" fmla="*/ 472033 h 3616529"/>
                  <a:gd name="connsiteX6" fmla="*/ 6804350 w 6826467"/>
                  <a:gd name="connsiteY6" fmla="*/ 629792 h 3616529"/>
                  <a:gd name="connsiteX7" fmla="*/ 6798626 w 6826467"/>
                  <a:gd name="connsiteY7" fmla="*/ 629792 h 3616529"/>
                  <a:gd name="connsiteX8" fmla="*/ 6798626 w 6826467"/>
                  <a:gd name="connsiteY8" fmla="*/ 787551 h 3616529"/>
                  <a:gd name="connsiteX9" fmla="*/ 6798626 w 6826467"/>
                  <a:gd name="connsiteY9" fmla="*/ 945311 h 3616529"/>
                  <a:gd name="connsiteX10" fmla="*/ 6798626 w 6826467"/>
                  <a:gd name="connsiteY10" fmla="*/ 1103070 h 3616529"/>
                  <a:gd name="connsiteX11" fmla="*/ 6798626 w 6826467"/>
                  <a:gd name="connsiteY11" fmla="*/ 1260829 h 3616529"/>
                  <a:gd name="connsiteX12" fmla="*/ 6809739 w 6826467"/>
                  <a:gd name="connsiteY12" fmla="*/ 1260829 h 3616529"/>
                  <a:gd name="connsiteX13" fmla="*/ 6823205 w 6826467"/>
                  <a:gd name="connsiteY13" fmla="*/ 1274913 h 3616529"/>
                  <a:gd name="connsiteX14" fmla="*/ 6804350 w 6826467"/>
                  <a:gd name="connsiteY14" fmla="*/ 1412953 h 3616529"/>
                  <a:gd name="connsiteX15" fmla="*/ 6804350 w 6826467"/>
                  <a:gd name="connsiteY15" fmla="*/ 1570712 h 3616529"/>
                  <a:gd name="connsiteX16" fmla="*/ 6804350 w 6826467"/>
                  <a:gd name="connsiteY16" fmla="*/ 1728472 h 3616529"/>
                  <a:gd name="connsiteX17" fmla="*/ 6804350 w 6826467"/>
                  <a:gd name="connsiteY17" fmla="*/ 1886231 h 3616529"/>
                  <a:gd name="connsiteX18" fmla="*/ 6798626 w 6826467"/>
                  <a:gd name="connsiteY18" fmla="*/ 1886231 h 3616529"/>
                  <a:gd name="connsiteX19" fmla="*/ 6798626 w 6826467"/>
                  <a:gd name="connsiteY19" fmla="*/ 2043990 h 3616529"/>
                  <a:gd name="connsiteX20" fmla="*/ 6798626 w 6826467"/>
                  <a:gd name="connsiteY20" fmla="*/ 2201749 h 3616529"/>
                  <a:gd name="connsiteX21" fmla="*/ 6798626 w 6826467"/>
                  <a:gd name="connsiteY21" fmla="*/ 2359509 h 3616529"/>
                  <a:gd name="connsiteX22" fmla="*/ 6798626 w 6826467"/>
                  <a:gd name="connsiteY22" fmla="*/ 2517268 h 3616529"/>
                  <a:gd name="connsiteX23" fmla="*/ 6815465 w 6826467"/>
                  <a:gd name="connsiteY23" fmla="*/ 2517268 h 3616529"/>
                  <a:gd name="connsiteX24" fmla="*/ 6823205 w 6826467"/>
                  <a:gd name="connsiteY24" fmla="*/ 2525363 h 3616529"/>
                  <a:gd name="connsiteX25" fmla="*/ 6804350 w 6826467"/>
                  <a:gd name="connsiteY25" fmla="*/ 2663402 h 3616529"/>
                  <a:gd name="connsiteX26" fmla="*/ 6804350 w 6826467"/>
                  <a:gd name="connsiteY26" fmla="*/ 2821162 h 3616529"/>
                  <a:gd name="connsiteX27" fmla="*/ 6804350 w 6826467"/>
                  <a:gd name="connsiteY27" fmla="*/ 2978921 h 3616529"/>
                  <a:gd name="connsiteX28" fmla="*/ 6804350 w 6826467"/>
                  <a:gd name="connsiteY28" fmla="*/ 3136680 h 3616529"/>
                  <a:gd name="connsiteX29" fmla="*/ 6798626 w 6826467"/>
                  <a:gd name="connsiteY29" fmla="*/ 3136680 h 3616529"/>
                  <a:gd name="connsiteX30" fmla="*/ 6798626 w 6826467"/>
                  <a:gd name="connsiteY30" fmla="*/ 3294440 h 3616529"/>
                  <a:gd name="connsiteX31" fmla="*/ 6798626 w 6826467"/>
                  <a:gd name="connsiteY31" fmla="*/ 3452199 h 3616529"/>
                  <a:gd name="connsiteX32" fmla="*/ 6798626 w 6826467"/>
                  <a:gd name="connsiteY32" fmla="*/ 3609958 h 3616529"/>
                  <a:gd name="connsiteX33" fmla="*/ 6803149 w 6826467"/>
                  <a:gd name="connsiteY33" fmla="*/ 3614689 h 3616529"/>
                  <a:gd name="connsiteX34" fmla="*/ 6774225 w 6826467"/>
                  <a:gd name="connsiteY34" fmla="*/ 3616134 h 3616529"/>
                  <a:gd name="connsiteX35" fmla="*/ 6549820 w 6826467"/>
                  <a:gd name="connsiteY35" fmla="*/ 3601179 h 3616529"/>
                  <a:gd name="connsiteX36" fmla="*/ 6250613 w 6826467"/>
                  <a:gd name="connsiteY36" fmla="*/ 3601179 h 3616529"/>
                  <a:gd name="connsiteX37" fmla="*/ 5951405 w 6826467"/>
                  <a:gd name="connsiteY37" fmla="*/ 3601179 h 3616529"/>
                  <a:gd name="connsiteX38" fmla="*/ 5951405 w 6826467"/>
                  <a:gd name="connsiteY38" fmla="*/ 3597207 h 3616529"/>
                  <a:gd name="connsiteX39" fmla="*/ 5652199 w 6826467"/>
                  <a:gd name="connsiteY39" fmla="*/ 3597207 h 3616529"/>
                  <a:gd name="connsiteX40" fmla="*/ 5352991 w 6826467"/>
                  <a:gd name="connsiteY40" fmla="*/ 3597207 h 3616529"/>
                  <a:gd name="connsiteX41" fmla="*/ 5053784 w 6826467"/>
                  <a:gd name="connsiteY41" fmla="*/ 3597207 h 3616529"/>
                  <a:gd name="connsiteX42" fmla="*/ 4754576 w 6826467"/>
                  <a:gd name="connsiteY42" fmla="*/ 3597207 h 3616529"/>
                  <a:gd name="connsiteX43" fmla="*/ 4754576 w 6826467"/>
                  <a:gd name="connsiteY43" fmla="*/ 3608894 h 3616529"/>
                  <a:gd name="connsiteX44" fmla="*/ 4739224 w 6826467"/>
                  <a:gd name="connsiteY44" fmla="*/ 3614265 h 3616529"/>
                  <a:gd name="connsiteX45" fmla="*/ 4477417 w 6826467"/>
                  <a:gd name="connsiteY45" fmla="*/ 3601179 h 3616529"/>
                  <a:gd name="connsiteX46" fmla="*/ 4178210 w 6826467"/>
                  <a:gd name="connsiteY46" fmla="*/ 3601179 h 3616529"/>
                  <a:gd name="connsiteX47" fmla="*/ 3879003 w 6826467"/>
                  <a:gd name="connsiteY47" fmla="*/ 3601179 h 3616529"/>
                  <a:gd name="connsiteX48" fmla="*/ 3579796 w 6826467"/>
                  <a:gd name="connsiteY48" fmla="*/ 3601179 h 3616529"/>
                  <a:gd name="connsiteX49" fmla="*/ 3579796 w 6826467"/>
                  <a:gd name="connsiteY49" fmla="*/ 3597207 h 3616529"/>
                  <a:gd name="connsiteX50" fmla="*/ 3280590 w 6826467"/>
                  <a:gd name="connsiteY50" fmla="*/ 3597207 h 3616529"/>
                  <a:gd name="connsiteX51" fmla="*/ 2981382 w 6826467"/>
                  <a:gd name="connsiteY51" fmla="*/ 3597207 h 3616529"/>
                  <a:gd name="connsiteX52" fmla="*/ 2682175 w 6826467"/>
                  <a:gd name="connsiteY52" fmla="*/ 3597207 h 3616529"/>
                  <a:gd name="connsiteX53" fmla="*/ 2382967 w 6826467"/>
                  <a:gd name="connsiteY53" fmla="*/ 3597207 h 3616529"/>
                  <a:gd name="connsiteX54" fmla="*/ 2382967 w 6826467"/>
                  <a:gd name="connsiteY54" fmla="*/ 3604919 h 3616529"/>
                  <a:gd name="connsiteX55" fmla="*/ 2356257 w 6826467"/>
                  <a:gd name="connsiteY55" fmla="*/ 3614265 h 3616529"/>
                  <a:gd name="connsiteX56" fmla="*/ 2094449 w 6826467"/>
                  <a:gd name="connsiteY56" fmla="*/ 3601179 h 3616529"/>
                  <a:gd name="connsiteX57" fmla="*/ 1795243 w 6826467"/>
                  <a:gd name="connsiteY57" fmla="*/ 3601179 h 3616529"/>
                  <a:gd name="connsiteX58" fmla="*/ 1496035 w 6826467"/>
                  <a:gd name="connsiteY58" fmla="*/ 3601179 h 3616529"/>
                  <a:gd name="connsiteX59" fmla="*/ 1196828 w 6826467"/>
                  <a:gd name="connsiteY59" fmla="*/ 3601179 h 3616529"/>
                  <a:gd name="connsiteX60" fmla="*/ 1196828 w 6826467"/>
                  <a:gd name="connsiteY60" fmla="*/ 3597207 h 3616529"/>
                  <a:gd name="connsiteX61" fmla="*/ 897621 w 6826467"/>
                  <a:gd name="connsiteY61" fmla="*/ 3597207 h 3616529"/>
                  <a:gd name="connsiteX62" fmla="*/ 598414 w 6826467"/>
                  <a:gd name="connsiteY62" fmla="*/ 3597207 h 3616529"/>
                  <a:gd name="connsiteX63" fmla="*/ 299207 w 6826467"/>
                  <a:gd name="connsiteY63" fmla="*/ 3597207 h 3616529"/>
                  <a:gd name="connsiteX64" fmla="*/ 37400 w 6826467"/>
                  <a:gd name="connsiteY64" fmla="*/ 3584121 h 3616529"/>
                  <a:gd name="connsiteX65" fmla="*/ 0 w 6826467"/>
                  <a:gd name="connsiteY65" fmla="*/ 3597206 h 361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826467" h="3616529">
                    <a:moveTo>
                      <a:pt x="0" y="0"/>
                    </a:moveTo>
                    <a:lnTo>
                      <a:pt x="6805542" y="0"/>
                    </a:lnTo>
                    <a:lnTo>
                      <a:pt x="6823204" y="18474"/>
                    </a:lnTo>
                    <a:cubicBezTo>
                      <a:pt x="6846248" y="64487"/>
                      <a:pt x="6737316" y="110501"/>
                      <a:pt x="6804350" y="156514"/>
                    </a:cubicBezTo>
                    <a:cubicBezTo>
                      <a:pt x="6880962" y="209100"/>
                      <a:pt x="6727740" y="261687"/>
                      <a:pt x="6804350" y="314273"/>
                    </a:cubicBezTo>
                    <a:cubicBezTo>
                      <a:pt x="6880962" y="366859"/>
                      <a:pt x="6727740" y="419446"/>
                      <a:pt x="6804350" y="472033"/>
                    </a:cubicBezTo>
                    <a:cubicBezTo>
                      <a:pt x="6880962" y="524618"/>
                      <a:pt x="6727740" y="577205"/>
                      <a:pt x="6804350" y="629792"/>
                    </a:cubicBezTo>
                    <a:lnTo>
                      <a:pt x="6798626" y="629792"/>
                    </a:lnTo>
                    <a:cubicBezTo>
                      <a:pt x="6875238" y="682378"/>
                      <a:pt x="6722016" y="734965"/>
                      <a:pt x="6798626" y="787551"/>
                    </a:cubicBezTo>
                    <a:cubicBezTo>
                      <a:pt x="6875238" y="840137"/>
                      <a:pt x="6722016" y="892724"/>
                      <a:pt x="6798626" y="945311"/>
                    </a:cubicBezTo>
                    <a:cubicBezTo>
                      <a:pt x="6875238" y="997897"/>
                      <a:pt x="6722016" y="1050483"/>
                      <a:pt x="6798626" y="1103070"/>
                    </a:cubicBezTo>
                    <a:cubicBezTo>
                      <a:pt x="6875238" y="1155656"/>
                      <a:pt x="6722016" y="1208243"/>
                      <a:pt x="6798626" y="1260829"/>
                    </a:cubicBezTo>
                    <a:lnTo>
                      <a:pt x="6809739" y="1260829"/>
                    </a:lnTo>
                    <a:lnTo>
                      <a:pt x="6823205" y="1274913"/>
                    </a:lnTo>
                    <a:cubicBezTo>
                      <a:pt x="6846248" y="1320926"/>
                      <a:pt x="6737316" y="1366939"/>
                      <a:pt x="6804350" y="1412953"/>
                    </a:cubicBezTo>
                    <a:cubicBezTo>
                      <a:pt x="6880962" y="1465539"/>
                      <a:pt x="6727740" y="1518126"/>
                      <a:pt x="6804350" y="1570712"/>
                    </a:cubicBezTo>
                    <a:cubicBezTo>
                      <a:pt x="6880962" y="1623298"/>
                      <a:pt x="6727740" y="1675885"/>
                      <a:pt x="6804350" y="1728472"/>
                    </a:cubicBezTo>
                    <a:cubicBezTo>
                      <a:pt x="6880962" y="1781057"/>
                      <a:pt x="6727740" y="1833644"/>
                      <a:pt x="6804350" y="1886231"/>
                    </a:cubicBezTo>
                    <a:lnTo>
                      <a:pt x="6798626" y="1886231"/>
                    </a:lnTo>
                    <a:cubicBezTo>
                      <a:pt x="6875238" y="1938817"/>
                      <a:pt x="6722016" y="1991403"/>
                      <a:pt x="6798626" y="2043990"/>
                    </a:cubicBezTo>
                    <a:cubicBezTo>
                      <a:pt x="6875238" y="2096576"/>
                      <a:pt x="6722016" y="2149163"/>
                      <a:pt x="6798626" y="2201749"/>
                    </a:cubicBezTo>
                    <a:cubicBezTo>
                      <a:pt x="6875238" y="2254336"/>
                      <a:pt x="6722016" y="2306922"/>
                      <a:pt x="6798626" y="2359509"/>
                    </a:cubicBezTo>
                    <a:cubicBezTo>
                      <a:pt x="6875238" y="2412095"/>
                      <a:pt x="6722016" y="2464682"/>
                      <a:pt x="6798626" y="2517268"/>
                    </a:cubicBezTo>
                    <a:lnTo>
                      <a:pt x="6815465" y="2517268"/>
                    </a:lnTo>
                    <a:lnTo>
                      <a:pt x="6823205" y="2525363"/>
                    </a:lnTo>
                    <a:cubicBezTo>
                      <a:pt x="6846248" y="2571376"/>
                      <a:pt x="6737316" y="2617389"/>
                      <a:pt x="6804350" y="2663402"/>
                    </a:cubicBezTo>
                    <a:cubicBezTo>
                      <a:pt x="6880962" y="2715988"/>
                      <a:pt x="6727740" y="2768575"/>
                      <a:pt x="6804350" y="2821162"/>
                    </a:cubicBezTo>
                    <a:cubicBezTo>
                      <a:pt x="6880962" y="2873748"/>
                      <a:pt x="6727740" y="2926334"/>
                      <a:pt x="6804350" y="2978921"/>
                    </a:cubicBezTo>
                    <a:cubicBezTo>
                      <a:pt x="6880962" y="3031507"/>
                      <a:pt x="6727740" y="3084094"/>
                      <a:pt x="6804350" y="3136680"/>
                    </a:cubicBezTo>
                    <a:lnTo>
                      <a:pt x="6798626" y="3136680"/>
                    </a:lnTo>
                    <a:cubicBezTo>
                      <a:pt x="6875238" y="3189267"/>
                      <a:pt x="6722016" y="3241853"/>
                      <a:pt x="6798626" y="3294440"/>
                    </a:cubicBezTo>
                    <a:cubicBezTo>
                      <a:pt x="6875238" y="3347026"/>
                      <a:pt x="6722016" y="3399613"/>
                      <a:pt x="6798626" y="3452199"/>
                    </a:cubicBezTo>
                    <a:cubicBezTo>
                      <a:pt x="6875238" y="3504786"/>
                      <a:pt x="6722016" y="3557372"/>
                      <a:pt x="6798626" y="3609958"/>
                    </a:cubicBezTo>
                    <a:lnTo>
                      <a:pt x="6803149" y="3614689"/>
                    </a:lnTo>
                    <a:lnTo>
                      <a:pt x="6774225" y="3616134"/>
                    </a:lnTo>
                    <a:cubicBezTo>
                      <a:pt x="6699423" y="3611149"/>
                      <a:pt x="6624621" y="3561299"/>
                      <a:pt x="6549820" y="3601179"/>
                    </a:cubicBezTo>
                    <a:cubicBezTo>
                      <a:pt x="6450084" y="3654353"/>
                      <a:pt x="6350349" y="3548005"/>
                      <a:pt x="6250613" y="3601179"/>
                    </a:cubicBezTo>
                    <a:cubicBezTo>
                      <a:pt x="6150876" y="3654353"/>
                      <a:pt x="6051141" y="3548005"/>
                      <a:pt x="5951405" y="3601179"/>
                    </a:cubicBezTo>
                    <a:lnTo>
                      <a:pt x="5951405" y="3597207"/>
                    </a:lnTo>
                    <a:cubicBezTo>
                      <a:pt x="5851670" y="3650380"/>
                      <a:pt x="5751934" y="3544032"/>
                      <a:pt x="5652199" y="3597207"/>
                    </a:cubicBezTo>
                    <a:cubicBezTo>
                      <a:pt x="5552462" y="3650380"/>
                      <a:pt x="5452726" y="3544032"/>
                      <a:pt x="5352991" y="3597207"/>
                    </a:cubicBezTo>
                    <a:cubicBezTo>
                      <a:pt x="5253255" y="3650380"/>
                      <a:pt x="5153520" y="3544032"/>
                      <a:pt x="5053784" y="3597207"/>
                    </a:cubicBezTo>
                    <a:cubicBezTo>
                      <a:pt x="4954047" y="3650380"/>
                      <a:pt x="4854312" y="3544032"/>
                      <a:pt x="4754576" y="3597207"/>
                    </a:cubicBezTo>
                    <a:lnTo>
                      <a:pt x="4754576" y="3608894"/>
                    </a:lnTo>
                    <a:lnTo>
                      <a:pt x="4739224" y="3614265"/>
                    </a:lnTo>
                    <a:cubicBezTo>
                      <a:pt x="4651955" y="3630259"/>
                      <a:pt x="4564686" y="3554652"/>
                      <a:pt x="4477417" y="3601179"/>
                    </a:cubicBezTo>
                    <a:cubicBezTo>
                      <a:pt x="4377682" y="3654353"/>
                      <a:pt x="4277946" y="3548005"/>
                      <a:pt x="4178210" y="3601179"/>
                    </a:cubicBezTo>
                    <a:cubicBezTo>
                      <a:pt x="4078475" y="3654353"/>
                      <a:pt x="3978738" y="3548005"/>
                      <a:pt x="3879003" y="3601179"/>
                    </a:cubicBezTo>
                    <a:cubicBezTo>
                      <a:pt x="3779267" y="3654353"/>
                      <a:pt x="3679532" y="3548005"/>
                      <a:pt x="3579796" y="3601179"/>
                    </a:cubicBezTo>
                    <a:lnTo>
                      <a:pt x="3579796" y="3597207"/>
                    </a:lnTo>
                    <a:cubicBezTo>
                      <a:pt x="3480061" y="3650380"/>
                      <a:pt x="3380324" y="3544032"/>
                      <a:pt x="3280590" y="3597207"/>
                    </a:cubicBezTo>
                    <a:cubicBezTo>
                      <a:pt x="3180853" y="3650380"/>
                      <a:pt x="3081117" y="3544032"/>
                      <a:pt x="2981382" y="3597207"/>
                    </a:cubicBezTo>
                    <a:cubicBezTo>
                      <a:pt x="2881646" y="3650380"/>
                      <a:pt x="2781909" y="3544032"/>
                      <a:pt x="2682175" y="3597207"/>
                    </a:cubicBezTo>
                    <a:cubicBezTo>
                      <a:pt x="2582439" y="3650380"/>
                      <a:pt x="2482703" y="3544032"/>
                      <a:pt x="2382967" y="3597207"/>
                    </a:cubicBezTo>
                    <a:lnTo>
                      <a:pt x="2382967" y="3604919"/>
                    </a:lnTo>
                    <a:lnTo>
                      <a:pt x="2356257" y="3614265"/>
                    </a:lnTo>
                    <a:cubicBezTo>
                      <a:pt x="2268987" y="3630259"/>
                      <a:pt x="2181718" y="3554652"/>
                      <a:pt x="2094449" y="3601179"/>
                    </a:cubicBezTo>
                    <a:cubicBezTo>
                      <a:pt x="1994714" y="3654353"/>
                      <a:pt x="1894978" y="3548005"/>
                      <a:pt x="1795243" y="3601179"/>
                    </a:cubicBezTo>
                    <a:cubicBezTo>
                      <a:pt x="1695507" y="3654353"/>
                      <a:pt x="1595770" y="3548005"/>
                      <a:pt x="1496035" y="3601179"/>
                    </a:cubicBezTo>
                    <a:cubicBezTo>
                      <a:pt x="1396299" y="3654353"/>
                      <a:pt x="1296564" y="3548005"/>
                      <a:pt x="1196828" y="3601179"/>
                    </a:cubicBezTo>
                    <a:lnTo>
                      <a:pt x="1196828" y="3597207"/>
                    </a:lnTo>
                    <a:cubicBezTo>
                      <a:pt x="1097093" y="3650380"/>
                      <a:pt x="997356" y="3544032"/>
                      <a:pt x="897621" y="3597207"/>
                    </a:cubicBezTo>
                    <a:cubicBezTo>
                      <a:pt x="797886" y="3650380"/>
                      <a:pt x="698149" y="3544032"/>
                      <a:pt x="598414" y="3597207"/>
                    </a:cubicBezTo>
                    <a:cubicBezTo>
                      <a:pt x="498678" y="3650380"/>
                      <a:pt x="398942" y="3544032"/>
                      <a:pt x="299207" y="3597207"/>
                    </a:cubicBezTo>
                    <a:cubicBezTo>
                      <a:pt x="211938" y="3643733"/>
                      <a:pt x="124669" y="3568126"/>
                      <a:pt x="37400" y="3584121"/>
                    </a:cubicBezTo>
                    <a:lnTo>
                      <a:pt x="0" y="35972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</p:pic>
          <p:sp>
            <p:nvSpPr>
              <p:cNvPr id="12" name="액자 11">
                <a:extLst>
                  <a:ext uri="{FF2B5EF4-FFF2-40B4-BE49-F238E27FC236}">
                    <a16:creationId xmlns:a16="http://schemas.microsoft.com/office/drawing/2014/main" id="{C4E5D26A-8A80-4B38-9B61-57345F91CACC}"/>
                  </a:ext>
                </a:extLst>
              </p:cNvPr>
              <p:cNvSpPr/>
              <p:nvPr/>
            </p:nvSpPr>
            <p:spPr>
              <a:xfrm>
                <a:off x="1376413" y="1695871"/>
                <a:ext cx="3984859" cy="303109"/>
              </a:xfrm>
              <a:prstGeom prst="fram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9284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322271"/>
            <a:ext cx="6826467" cy="3736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0E83CA-E496-40CF-8C86-01DC9D4137F2}"/>
              </a:ext>
            </a:extLst>
          </p:cNvPr>
          <p:cNvSpPr/>
          <p:nvPr/>
        </p:nvSpPr>
        <p:spPr>
          <a:xfrm>
            <a:off x="4889284" y="271010"/>
            <a:ext cx="31972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rPr>
              <a:t>분석 과정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rPr>
              <a:t>분석 데이터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8BC71C-D512-4DAB-8A59-98F9C97EC2CD}"/>
              </a:ext>
            </a:extLst>
          </p:cNvPr>
          <p:cNvGrpSpPr/>
          <p:nvPr/>
        </p:nvGrpSpPr>
        <p:grpSpPr>
          <a:xfrm>
            <a:off x="557401" y="1322271"/>
            <a:ext cx="10796398" cy="2517754"/>
            <a:chOff x="557401" y="1322271"/>
            <a:chExt cx="10796398" cy="251775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94B9F15-8BD9-4110-85C4-79DEB8954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408"/>
            <a:stretch>
              <a:fillRect/>
            </a:stretch>
          </p:blipFill>
          <p:spPr>
            <a:xfrm>
              <a:off x="557401" y="1695871"/>
              <a:ext cx="6826466" cy="2144154"/>
            </a:xfrm>
            <a:custGeom>
              <a:avLst/>
              <a:gdLst>
                <a:gd name="connsiteX0" fmla="*/ 0 w 6823116"/>
                <a:gd name="connsiteY0" fmla="*/ 0 h 2144154"/>
                <a:gd name="connsiteX1" fmla="*/ 6823116 w 6823116"/>
                <a:gd name="connsiteY1" fmla="*/ 0 h 2144154"/>
                <a:gd name="connsiteX2" fmla="*/ 6823116 w 6823116"/>
                <a:gd name="connsiteY2" fmla="*/ 2116446 h 2144154"/>
                <a:gd name="connsiteX3" fmla="*/ 6430996 w 6823116"/>
                <a:gd name="connsiteY3" fmla="*/ 2116446 h 2144154"/>
                <a:gd name="connsiteX4" fmla="*/ 6038876 w 6823116"/>
                <a:gd name="connsiteY4" fmla="*/ 2116446 h 2144154"/>
                <a:gd name="connsiteX5" fmla="*/ 5649730 w 6823116"/>
                <a:gd name="connsiteY5" fmla="*/ 2116446 h 2144154"/>
                <a:gd name="connsiteX6" fmla="*/ 5260583 w 6823116"/>
                <a:gd name="connsiteY6" fmla="*/ 2116446 h 2144154"/>
                <a:gd name="connsiteX7" fmla="*/ 5260583 w 6823116"/>
                <a:gd name="connsiteY7" fmla="*/ 2120745 h 2144154"/>
                <a:gd name="connsiteX8" fmla="*/ 5215417 w 6823116"/>
                <a:gd name="connsiteY8" fmla="*/ 2140067 h 2144154"/>
                <a:gd name="connsiteX9" fmla="*/ 4828901 w 6823116"/>
                <a:gd name="connsiteY9" fmla="*/ 2116446 h 2144154"/>
                <a:gd name="connsiteX10" fmla="*/ 4387169 w 6823116"/>
                <a:gd name="connsiteY10" fmla="*/ 2116446 h 2144154"/>
                <a:gd name="connsiteX11" fmla="*/ 3948787 w 6823116"/>
                <a:gd name="connsiteY11" fmla="*/ 2116446 h 2144154"/>
                <a:gd name="connsiteX12" fmla="*/ 3510405 w 6823116"/>
                <a:gd name="connsiteY12" fmla="*/ 2116446 h 2144154"/>
                <a:gd name="connsiteX13" fmla="*/ 3510405 w 6823116"/>
                <a:gd name="connsiteY13" fmla="*/ 2119312 h 2144154"/>
                <a:gd name="connsiteX14" fmla="*/ 3461889 w 6823116"/>
                <a:gd name="connsiteY14" fmla="*/ 2140067 h 2144154"/>
                <a:gd name="connsiteX15" fmla="*/ 3075373 w 6823116"/>
                <a:gd name="connsiteY15" fmla="*/ 2116446 h 2144154"/>
                <a:gd name="connsiteX16" fmla="*/ 2633641 w 6823116"/>
                <a:gd name="connsiteY16" fmla="*/ 2116446 h 2144154"/>
                <a:gd name="connsiteX17" fmla="*/ 2195260 w 6823116"/>
                <a:gd name="connsiteY17" fmla="*/ 2116446 h 2144154"/>
                <a:gd name="connsiteX18" fmla="*/ 1756878 w 6823116"/>
                <a:gd name="connsiteY18" fmla="*/ 2116446 h 2144154"/>
                <a:gd name="connsiteX19" fmla="*/ 1315146 w 6823116"/>
                <a:gd name="connsiteY19" fmla="*/ 2116446 h 2144154"/>
                <a:gd name="connsiteX20" fmla="*/ 873414 w 6823116"/>
                <a:gd name="connsiteY20" fmla="*/ 2116446 h 2144154"/>
                <a:gd name="connsiteX21" fmla="*/ 818616 w 6823116"/>
                <a:gd name="connsiteY21" fmla="*/ 2140067 h 2144154"/>
                <a:gd name="connsiteX22" fmla="*/ 435032 w 6823116"/>
                <a:gd name="connsiteY22" fmla="*/ 2116446 h 2144154"/>
                <a:gd name="connsiteX23" fmla="*/ 51447 w 6823116"/>
                <a:gd name="connsiteY23" fmla="*/ 2092825 h 2144154"/>
                <a:gd name="connsiteX24" fmla="*/ 0 w 6823116"/>
                <a:gd name="connsiteY24" fmla="*/ 2115002 h 214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823116" h="2144154">
                  <a:moveTo>
                    <a:pt x="0" y="0"/>
                  </a:moveTo>
                  <a:lnTo>
                    <a:pt x="6823116" y="0"/>
                  </a:lnTo>
                  <a:lnTo>
                    <a:pt x="6823116" y="2116446"/>
                  </a:lnTo>
                  <a:cubicBezTo>
                    <a:pt x="6692409" y="2212430"/>
                    <a:pt x="6561703" y="2020462"/>
                    <a:pt x="6430996" y="2116446"/>
                  </a:cubicBezTo>
                  <a:cubicBezTo>
                    <a:pt x="6300289" y="2212430"/>
                    <a:pt x="6169583" y="2020462"/>
                    <a:pt x="6038876" y="2116446"/>
                  </a:cubicBezTo>
                  <a:cubicBezTo>
                    <a:pt x="5909161" y="2212430"/>
                    <a:pt x="5779445" y="2020462"/>
                    <a:pt x="5649730" y="2116446"/>
                  </a:cubicBezTo>
                  <a:cubicBezTo>
                    <a:pt x="5520014" y="2212430"/>
                    <a:pt x="5390299" y="2020462"/>
                    <a:pt x="5260583" y="2116446"/>
                  </a:cubicBezTo>
                  <a:lnTo>
                    <a:pt x="5260583" y="2120745"/>
                  </a:lnTo>
                  <a:lnTo>
                    <a:pt x="5215417" y="2140067"/>
                  </a:lnTo>
                  <a:cubicBezTo>
                    <a:pt x="5086578" y="2168937"/>
                    <a:pt x="4957740" y="2032460"/>
                    <a:pt x="4828901" y="2116446"/>
                  </a:cubicBezTo>
                  <a:cubicBezTo>
                    <a:pt x="4681657" y="2212430"/>
                    <a:pt x="4534413" y="2020462"/>
                    <a:pt x="4387169" y="2116446"/>
                  </a:cubicBezTo>
                  <a:cubicBezTo>
                    <a:pt x="4241042" y="2212430"/>
                    <a:pt x="4094914" y="2020462"/>
                    <a:pt x="3948787" y="2116446"/>
                  </a:cubicBezTo>
                  <a:cubicBezTo>
                    <a:pt x="3802660" y="2212430"/>
                    <a:pt x="3656532" y="2020462"/>
                    <a:pt x="3510405" y="2116446"/>
                  </a:cubicBezTo>
                  <a:lnTo>
                    <a:pt x="3510405" y="2119312"/>
                  </a:lnTo>
                  <a:lnTo>
                    <a:pt x="3461889" y="2140067"/>
                  </a:lnTo>
                  <a:cubicBezTo>
                    <a:pt x="3333050" y="2168937"/>
                    <a:pt x="3204212" y="2032460"/>
                    <a:pt x="3075373" y="2116446"/>
                  </a:cubicBezTo>
                  <a:cubicBezTo>
                    <a:pt x="2928129" y="2212430"/>
                    <a:pt x="2780886" y="2020462"/>
                    <a:pt x="2633641" y="2116446"/>
                  </a:cubicBezTo>
                  <a:cubicBezTo>
                    <a:pt x="2487514" y="2212430"/>
                    <a:pt x="2341387" y="2020462"/>
                    <a:pt x="2195260" y="2116446"/>
                  </a:cubicBezTo>
                  <a:cubicBezTo>
                    <a:pt x="2049133" y="2212430"/>
                    <a:pt x="1903005" y="2020462"/>
                    <a:pt x="1756878" y="2116446"/>
                  </a:cubicBezTo>
                  <a:cubicBezTo>
                    <a:pt x="1609634" y="2212430"/>
                    <a:pt x="1462390" y="2020462"/>
                    <a:pt x="1315146" y="2116446"/>
                  </a:cubicBezTo>
                  <a:cubicBezTo>
                    <a:pt x="1167902" y="2212430"/>
                    <a:pt x="1020658" y="2020462"/>
                    <a:pt x="873414" y="2116446"/>
                  </a:cubicBezTo>
                  <a:lnTo>
                    <a:pt x="818616" y="2140067"/>
                  </a:lnTo>
                  <a:cubicBezTo>
                    <a:pt x="690755" y="2168937"/>
                    <a:pt x="562893" y="2032460"/>
                    <a:pt x="435032" y="2116446"/>
                  </a:cubicBezTo>
                  <a:cubicBezTo>
                    <a:pt x="307171" y="2200432"/>
                    <a:pt x="179309" y="2063955"/>
                    <a:pt x="51447" y="2092825"/>
                  </a:cubicBezTo>
                  <a:lnTo>
                    <a:pt x="0" y="2115002"/>
                  </a:lnTo>
                  <a:close/>
                </a:path>
              </a:pathLst>
            </a:custGeom>
            <a:ln>
              <a:solidFill>
                <a:srgbClr val="002060"/>
              </a:solidFill>
            </a:ln>
          </p:spPr>
        </p:pic>
        <p:sp>
          <p:nvSpPr>
            <p:cNvPr id="38" name="내용 개체 틀 2">
              <a:extLst>
                <a:ext uri="{FF2B5EF4-FFF2-40B4-BE49-F238E27FC236}">
                  <a16:creationId xmlns:a16="http://schemas.microsoft.com/office/drawing/2014/main" id="{5C72DFCA-BFE7-4D12-9D2B-8567C517BB13}"/>
                </a:ext>
              </a:extLst>
            </p:cNvPr>
            <p:cNvSpPr txBox="1">
              <a:spLocks/>
            </p:cNvSpPr>
            <p:nvPr/>
          </p:nvSpPr>
          <p:spPr>
            <a:xfrm>
              <a:off x="7699512" y="1322271"/>
              <a:ext cx="3654287" cy="25177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ko-KR" altLang="ko-KR" sz="1800" dirty="0">
                  <a:solidFill>
                    <a:srgbClr val="000000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주차장현황</a:t>
              </a:r>
              <a:endParaRPr lang="en-US" altLang="ko-KR" sz="1800" dirty="0">
                <a:solidFill>
                  <a:srgbClr val="0000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  <a:p>
              <a:pPr algn="just"/>
              <a:r>
                <a:rPr lang="ko-KR" altLang="en-US" sz="17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컬럼명</a:t>
              </a:r>
              <a:endParaRPr lang="en-US" altLang="ko-KR" sz="17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lvl="1" algn="just"/>
              <a:r>
                <a:rPr lang="ko-KR" altLang="en-US" sz="13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구분</a:t>
              </a:r>
              <a:r>
                <a:rPr lang="en-US" altLang="ko-KR" sz="13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(</a:t>
              </a:r>
              <a:r>
                <a:rPr lang="ko-KR" altLang="en-US" sz="1300" dirty="0" err="1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노외</a:t>
              </a:r>
              <a:r>
                <a:rPr lang="en-US" altLang="ko-KR" sz="13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, </a:t>
              </a:r>
              <a:r>
                <a:rPr lang="ko-KR" altLang="en-US" sz="13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노상</a:t>
              </a:r>
              <a:r>
                <a:rPr lang="en-US" altLang="ko-KR" sz="13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)</a:t>
              </a:r>
            </a:p>
            <a:p>
              <a:pPr lvl="1" algn="just"/>
              <a:r>
                <a:rPr lang="ko-KR" altLang="en-US" sz="1300" b="1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주소 </a:t>
              </a:r>
              <a:r>
                <a:rPr lang="en-US" altLang="ko-KR" sz="1300" b="1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: </a:t>
              </a:r>
              <a:r>
                <a:rPr lang="ko-KR" altLang="en-US" sz="1300" b="1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오산시 공영주차장의 주소</a:t>
              </a:r>
              <a:endParaRPr lang="en-US" altLang="ko-KR" sz="1300" b="1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lvl="1" algn="just"/>
              <a:r>
                <a:rPr lang="ko-KR" altLang="en-US" sz="13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면적</a:t>
              </a:r>
              <a:endParaRPr lang="en-US" altLang="ko-KR" sz="13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lvl="1" algn="just"/>
              <a:r>
                <a:rPr lang="ko-KR" altLang="en-US" sz="13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면수</a:t>
              </a:r>
            </a:p>
            <a:p>
              <a:endPara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9A04D331-FE5C-4C6D-9B43-4ED8E4AA984A}"/>
                </a:ext>
              </a:extLst>
            </p:cNvPr>
            <p:cNvSpPr/>
            <p:nvPr/>
          </p:nvSpPr>
          <p:spPr>
            <a:xfrm>
              <a:off x="2690191" y="1932520"/>
              <a:ext cx="1563757" cy="321701"/>
            </a:xfrm>
            <a:prstGeom prst="fram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43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데이터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전처리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9284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45748B-072F-4D05-B6CA-C3F9FB50DC23}"/>
              </a:ext>
            </a:extLst>
          </p:cNvPr>
          <p:cNvGrpSpPr/>
          <p:nvPr/>
        </p:nvGrpSpPr>
        <p:grpSpPr>
          <a:xfrm>
            <a:off x="557400" y="1195316"/>
            <a:ext cx="11077200" cy="5431724"/>
            <a:chOff x="557400" y="1195316"/>
            <a:chExt cx="11077200" cy="5431724"/>
          </a:xfrm>
        </p:grpSpPr>
        <p:pic>
          <p:nvPicPr>
            <p:cNvPr id="8" name="내용 개체 틀 4">
              <a:extLst>
                <a:ext uri="{FF2B5EF4-FFF2-40B4-BE49-F238E27FC236}">
                  <a16:creationId xmlns:a16="http://schemas.microsoft.com/office/drawing/2014/main" id="{B398BB06-C605-4B26-AA60-07E77DBA3BC8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t="4093"/>
            <a:stretch/>
          </p:blipFill>
          <p:spPr>
            <a:xfrm>
              <a:off x="557400" y="3839675"/>
              <a:ext cx="6117720" cy="2787365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296DFA-BD0E-4959-AA5C-716F725D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9920" y="1672680"/>
              <a:ext cx="4654680" cy="3029586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71733B-E370-442E-A855-70ED7A80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9920" y="4811921"/>
              <a:ext cx="4654680" cy="1815119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906F2F-8374-4A4D-842A-3A79A20A48CB}"/>
                </a:ext>
              </a:extLst>
            </p:cNvPr>
            <p:cNvSpPr txBox="1"/>
            <p:nvPr/>
          </p:nvSpPr>
          <p:spPr>
            <a:xfrm>
              <a:off x="6979920" y="1195316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코드 결과 데이터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B2BB2E-419A-4BEA-872A-D82F12D00746}"/>
                </a:ext>
              </a:extLst>
            </p:cNvPr>
            <p:cNvSpPr txBox="1"/>
            <p:nvPr/>
          </p:nvSpPr>
          <p:spPr>
            <a:xfrm>
              <a:off x="557400" y="1195316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&lt;</a:t>
              </a:r>
              <a:r>
                <a:rPr lang="ko-KR" altLang="en-US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코드</a:t>
              </a:r>
              <a:r>
                <a:rPr lang="en-US" altLang="ko-KR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&gt;</a:t>
              </a:r>
              <a:endPara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  <p:pic>
          <p:nvPicPr>
            <p:cNvPr id="13" name="내용 개체 틀 4">
              <a:extLst>
                <a:ext uri="{FF2B5EF4-FFF2-40B4-BE49-F238E27FC236}">
                  <a16:creationId xmlns:a16="http://schemas.microsoft.com/office/drawing/2014/main" id="{CCDEB290-D2F9-4F97-951F-E2184C10C9ED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t="1068"/>
            <a:stretch/>
          </p:blipFill>
          <p:spPr>
            <a:xfrm>
              <a:off x="557400" y="1672680"/>
              <a:ext cx="6117720" cy="2058962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28399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데이터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전처리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9284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114777-8CC6-4064-B37F-1A0DB3388C6A}"/>
              </a:ext>
            </a:extLst>
          </p:cNvPr>
          <p:cNvGrpSpPr/>
          <p:nvPr/>
        </p:nvGrpSpPr>
        <p:grpSpPr>
          <a:xfrm>
            <a:off x="557400" y="1195316"/>
            <a:ext cx="11077200" cy="5391674"/>
            <a:chOff x="557400" y="1195316"/>
            <a:chExt cx="11077200" cy="5391674"/>
          </a:xfrm>
        </p:grpSpPr>
        <p:pic>
          <p:nvPicPr>
            <p:cNvPr id="8" name="내용 개체 틀 4">
              <a:extLst>
                <a:ext uri="{FF2B5EF4-FFF2-40B4-BE49-F238E27FC236}">
                  <a16:creationId xmlns:a16="http://schemas.microsoft.com/office/drawing/2014/main" id="{3A7B7DA6-079A-439A-A544-C8EF4F51E14F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00" y="1653466"/>
              <a:ext cx="6038609" cy="4933524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B4E4D44-7F67-4252-B0B6-B623A2EAFC4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9920" y="1653466"/>
              <a:ext cx="4654680" cy="3029586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13970BC-563B-46B9-821D-B76DFEDCB20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9920" y="4771871"/>
              <a:ext cx="4654680" cy="1815119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8FAE32-637A-43E8-9066-DC408654F29F}"/>
                </a:ext>
              </a:extLst>
            </p:cNvPr>
            <p:cNvSpPr txBox="1"/>
            <p:nvPr/>
          </p:nvSpPr>
          <p:spPr>
            <a:xfrm>
              <a:off x="6979920" y="1195316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코드 결과 데이터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2F5CD7-BA73-4C09-AC87-740CE851D5CB}"/>
                </a:ext>
              </a:extLst>
            </p:cNvPr>
            <p:cNvSpPr txBox="1"/>
            <p:nvPr/>
          </p:nvSpPr>
          <p:spPr>
            <a:xfrm>
              <a:off x="557400" y="1195316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&lt;</a:t>
              </a:r>
              <a:r>
                <a:rPr lang="ko-KR" altLang="en-US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코드</a:t>
              </a:r>
              <a:r>
                <a:rPr lang="en-US" altLang="ko-KR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&gt;</a:t>
              </a:r>
              <a:endPara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98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데이터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전처리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9284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06B474-36E3-4442-9342-F8C9CB810BCF}"/>
              </a:ext>
            </a:extLst>
          </p:cNvPr>
          <p:cNvGrpSpPr/>
          <p:nvPr/>
        </p:nvGrpSpPr>
        <p:grpSpPr>
          <a:xfrm>
            <a:off x="557398" y="1195316"/>
            <a:ext cx="11077202" cy="5474519"/>
            <a:chOff x="557398" y="1195316"/>
            <a:chExt cx="11077202" cy="5474519"/>
          </a:xfrm>
        </p:grpSpPr>
        <p:pic>
          <p:nvPicPr>
            <p:cNvPr id="8" name="내용 개체 틀 4">
              <a:extLst>
                <a:ext uri="{FF2B5EF4-FFF2-40B4-BE49-F238E27FC236}">
                  <a16:creationId xmlns:a16="http://schemas.microsoft.com/office/drawing/2014/main" id="{5C9087C2-B1DB-46D1-A3FA-9C1BED0FEAA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98" y="1740802"/>
              <a:ext cx="6117720" cy="2058962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788CDCB-78D4-4B7F-B544-976688E7E46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398" y="3882470"/>
              <a:ext cx="6117720" cy="2787365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496D3-057B-4D07-BCFF-AB97A9A0B5F1}"/>
                </a:ext>
              </a:extLst>
            </p:cNvPr>
            <p:cNvSpPr txBox="1"/>
            <p:nvPr/>
          </p:nvSpPr>
          <p:spPr>
            <a:xfrm>
              <a:off x="6979920" y="1195316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코드 결과 데이터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47785F-73F5-4BEF-B082-0D1915610967}"/>
                </a:ext>
              </a:extLst>
            </p:cNvPr>
            <p:cNvSpPr txBox="1"/>
            <p:nvPr/>
          </p:nvSpPr>
          <p:spPr>
            <a:xfrm>
              <a:off x="557400" y="1195316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&lt;</a:t>
              </a:r>
              <a:r>
                <a:rPr lang="ko-KR" altLang="en-US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코드</a:t>
              </a:r>
              <a:r>
                <a:rPr lang="en-US" altLang="ko-KR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&gt;</a:t>
              </a:r>
              <a:endPara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161EDEA-021D-4736-868E-DF1AA746E42B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9920" y="1740802"/>
              <a:ext cx="4654680" cy="3029586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4779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데이터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Light" panose="00000300000000000000" pitchFamily="2" charset="-127"/>
                </a:rPr>
                <a:t>전처리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9284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727A48-DBCD-4930-88EA-629A5B4C6288}"/>
              </a:ext>
            </a:extLst>
          </p:cNvPr>
          <p:cNvGrpSpPr/>
          <p:nvPr/>
        </p:nvGrpSpPr>
        <p:grpSpPr>
          <a:xfrm>
            <a:off x="557400" y="1195316"/>
            <a:ext cx="11077200" cy="5479009"/>
            <a:chOff x="557400" y="1195316"/>
            <a:chExt cx="11077200" cy="5479009"/>
          </a:xfrm>
        </p:grpSpPr>
        <p:pic>
          <p:nvPicPr>
            <p:cNvPr id="11" name="내용 개체 틀 4">
              <a:extLst>
                <a:ext uri="{FF2B5EF4-FFF2-40B4-BE49-F238E27FC236}">
                  <a16:creationId xmlns:a16="http://schemas.microsoft.com/office/drawing/2014/main" id="{0A6EA527-7805-45E5-9981-6F91B353767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00" y="1740801"/>
              <a:ext cx="6038609" cy="4933524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2CB8A38-1C17-4D3B-9022-2791A2C425F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9920" y="1740802"/>
              <a:ext cx="4654680" cy="3029586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68A3B4-AD96-4A0D-AE7D-B6A8D1764F56}"/>
                </a:ext>
              </a:extLst>
            </p:cNvPr>
            <p:cNvSpPr txBox="1"/>
            <p:nvPr/>
          </p:nvSpPr>
          <p:spPr>
            <a:xfrm>
              <a:off x="6979920" y="1195316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코드 결과 데이터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C6087B-7741-4AFF-9E2B-5296394CF4F0}"/>
                </a:ext>
              </a:extLst>
            </p:cNvPr>
            <p:cNvSpPr txBox="1"/>
            <p:nvPr/>
          </p:nvSpPr>
          <p:spPr>
            <a:xfrm>
              <a:off x="557400" y="1195316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&lt;</a:t>
              </a:r>
              <a:r>
                <a:rPr lang="ko-KR" altLang="en-US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코드</a:t>
              </a:r>
              <a:r>
                <a:rPr lang="en-US" altLang="ko-KR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&gt;</a:t>
              </a:r>
              <a:endPara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050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648</Words>
  <Application>Microsoft Office PowerPoint</Application>
  <PresentationFormat>와이드스크린</PresentationFormat>
  <Paragraphs>140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210 옴니고딕 030</vt:lpstr>
      <vt:lpstr>맑은 고딕</vt:lpstr>
      <vt:lpstr>210 옴니고딕 020</vt:lpstr>
      <vt:lpstr>210 옴니고딕 040</vt:lpstr>
      <vt:lpstr>Arial</vt:lpstr>
      <vt:lpstr>KoPubWorld돋움체 Light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Ha Jaeyeon</cp:lastModifiedBy>
  <cp:revision>21</cp:revision>
  <dcterms:created xsi:type="dcterms:W3CDTF">2020-01-03T14:16:53Z</dcterms:created>
  <dcterms:modified xsi:type="dcterms:W3CDTF">2021-09-29T00:53:59Z</dcterms:modified>
</cp:coreProperties>
</file>